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3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bg-BG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A2567B5-6CA7-4CEA-AD0A-29F0281EA608}" type="datetimeFigureOut">
              <a:rPr lang="bg-BG" smtClean="0"/>
              <a:pPr/>
              <a:t>22.01.2016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bg-BG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CA50074-43D0-41AE-A6F7-830515EE7CFF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ubaroo.com/" TargetMode="External"/><Relationship Id="rId2" Type="http://schemas.openxmlformats.org/officeDocument/2006/relationships/hyperlink" Target="https://www.google.bg/intl/bg/docs/abou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modo.com/" TargetMode="External"/><Relationship Id="rId2" Type="http://schemas.openxmlformats.org/officeDocument/2006/relationships/hyperlink" Target="http://screencast-o-matic.com/hom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.educaplay.com/en/learningresources/2076701/have_has_got.htm" TargetMode="External"/><Relationship Id="rId5" Type="http://schemas.openxmlformats.org/officeDocument/2006/relationships/hyperlink" Target="http://ed.ted.com/" TargetMode="External"/><Relationship Id="rId4" Type="http://schemas.openxmlformats.org/officeDocument/2006/relationships/hyperlink" Target="http://www.voki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modo.com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dlet.com/" TargetMode="External"/><Relationship Id="rId2" Type="http://schemas.openxmlformats.org/officeDocument/2006/relationships/hyperlink" Target="http://www.kizoa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nimoto.com/education/classroom" TargetMode="External"/><Relationship Id="rId5" Type="http://schemas.openxmlformats.org/officeDocument/2006/relationships/hyperlink" Target="http://www.dvolver.com/moviemaker/make.html" TargetMode="External"/><Relationship Id="rId4" Type="http://schemas.openxmlformats.org/officeDocument/2006/relationships/hyperlink" Target="http://l.georges.online.fr/tools/cloze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002060"/>
                </a:solidFill>
              </a:rPr>
              <a:t>НОВО ПОКОЛЕНИЕ УЧЕНИЦИ</a:t>
            </a:r>
          </a:p>
          <a:p>
            <a:endParaRPr lang="bg-BG" sz="2800" dirty="0" smtClean="0">
              <a:solidFill>
                <a:srgbClr val="002060"/>
              </a:solidFill>
            </a:endParaRPr>
          </a:p>
          <a:p>
            <a:r>
              <a:rPr lang="bg-BG" sz="2800" dirty="0" smtClean="0">
                <a:solidFill>
                  <a:srgbClr val="002060"/>
                </a:solidFill>
              </a:rPr>
              <a:t>НОВИ ТЕХНОЛОГИИ</a:t>
            </a:r>
          </a:p>
          <a:p>
            <a:endParaRPr lang="bg-BG" sz="2800" dirty="0" smtClean="0">
              <a:solidFill>
                <a:srgbClr val="002060"/>
              </a:solidFill>
            </a:endParaRPr>
          </a:p>
          <a:p>
            <a:r>
              <a:rPr lang="bg-BG" sz="2800" dirty="0" smtClean="0">
                <a:solidFill>
                  <a:srgbClr val="002060"/>
                </a:solidFill>
              </a:rPr>
              <a:t>ИНОВАТИВНО УЧИЛИЩЕ</a:t>
            </a:r>
            <a:endParaRPr lang="bg-BG" sz="2800" dirty="0">
              <a:solidFill>
                <a:srgbClr val="00206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08086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Technology in the Classroom</a:t>
            </a:r>
            <a:r>
              <a:rPr lang="bg-BG" b="1" dirty="0" smtClean="0">
                <a:solidFill>
                  <a:srgbClr val="FF0000"/>
                </a:solidFill>
              </a:rPr>
              <a:t/>
            </a:r>
            <a:br>
              <a:rPr lang="bg-BG" b="1" dirty="0" smtClean="0">
                <a:solidFill>
                  <a:srgbClr val="FF0000"/>
                </a:solidFill>
              </a:rPr>
            </a:br>
            <a:r>
              <a:rPr lang="bg-BG" sz="3100" b="1" dirty="0" smtClean="0">
                <a:solidFill>
                  <a:srgbClr val="002060"/>
                </a:solidFill>
              </a:rPr>
              <a:t>Технологиите </a:t>
            </a:r>
            <a:r>
              <a:rPr lang="bg-BG" sz="3100" b="1" dirty="0" smtClean="0">
                <a:solidFill>
                  <a:srgbClr val="002060"/>
                </a:solidFill>
              </a:rPr>
              <a:t>в класната стая</a:t>
            </a:r>
            <a:endParaRPr lang="bg-BG" sz="3100" b="1" dirty="0">
              <a:solidFill>
                <a:srgbClr val="002060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0"/>
            <a:ext cx="4572000" cy="130420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982" y="218511"/>
            <a:ext cx="3512962" cy="9397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b="1" dirty="0" smtClean="0">
                <a:solidFill>
                  <a:srgbClr val="002060"/>
                </a:solidFill>
              </a:rPr>
              <a:t>“Да” на технологиите в училище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10264"/>
          </a:xfrm>
        </p:spPr>
        <p:txBody>
          <a:bodyPr>
            <a:normAutofit fontScale="85000" lnSpcReduction="10000"/>
          </a:bodyPr>
          <a:lstStyle/>
          <a:p>
            <a:r>
              <a:rPr lang="bg-BG" dirty="0" smtClean="0"/>
              <a:t>Учениците приемат технологиите като нещо естествено;</a:t>
            </a:r>
          </a:p>
          <a:p>
            <a:r>
              <a:rPr lang="bg-BG" dirty="0" smtClean="0"/>
              <a:t>Пести се хартия;</a:t>
            </a:r>
            <a:r>
              <a:rPr lang="en-US" dirty="0" smtClean="0"/>
              <a:t> </a:t>
            </a:r>
            <a:r>
              <a:rPr lang="bg-BG" smtClean="0"/>
              <a:t>много от инструментите и приложенията са безплатни за сферата на образованието;</a:t>
            </a:r>
            <a:endParaRPr lang="bg-BG" dirty="0" smtClean="0"/>
          </a:p>
          <a:p>
            <a:r>
              <a:rPr lang="bg-BG" dirty="0" smtClean="0"/>
              <a:t>Достъпност от различни устройства и лесно споделяне, по-голяма мобилност;</a:t>
            </a:r>
          </a:p>
          <a:p>
            <a:r>
              <a:rPr lang="bg-BG" dirty="0" smtClean="0"/>
              <a:t>Развиват се умения, които учениците ще използват през целия си живот;</a:t>
            </a:r>
          </a:p>
          <a:p>
            <a:r>
              <a:rPr lang="bg-BG" dirty="0" smtClean="0"/>
              <a:t>Възможност за много повече звук, картина и движение;</a:t>
            </a:r>
          </a:p>
          <a:p>
            <a:r>
              <a:rPr lang="bg-BG" dirty="0" smtClean="0"/>
              <a:t>Самите ученици стават както автори, така  и герои от комикси, видеа, филми, което прави уроците много по реални и интересни;</a:t>
            </a:r>
          </a:p>
          <a:p>
            <a:r>
              <a:rPr lang="bg-BG" dirty="0" smtClean="0"/>
              <a:t>Много по-голяма възможност за взаимодействие между учениците и учителите;</a:t>
            </a:r>
          </a:p>
          <a:p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Гугъл документи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https://www.google.bg/intl/bg/docs/about/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http://www.flubaroo.com/</a:t>
            </a:r>
            <a:endParaRPr lang="en-US" dirty="0" smtClean="0"/>
          </a:p>
          <a:p>
            <a:endParaRPr lang="bg-BG" dirty="0" smtClean="0"/>
          </a:p>
          <a:p>
            <a:r>
              <a:rPr lang="bg-BG" dirty="0" smtClean="0"/>
              <a:t>Предоставят огромна възможност за развиване на уменията за писане на чужд език, позволяват редактиране и съвместна работа в реално време, лесно и бързо споделяне, подходящи са за проектна работа, създаване на тестове, анкети, индивидуална работа с учениците и много други. Достъп от компютър, таблет, смартфон или лаптоп.   </a:t>
            </a:r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Обърната (изнесена) класна стая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/>
              <a:t>Относително нов метод, при който учениците се запознават с новия учебен материал извън училище (вкъщи). Това става най-вече чрез видео уроци. </a:t>
            </a:r>
          </a:p>
          <a:p>
            <a:r>
              <a:rPr lang="bg-BG" dirty="0" smtClean="0"/>
              <a:t>След като се запознаят с информацията, учениците имат поставена домашна работа.</a:t>
            </a:r>
          </a:p>
          <a:p>
            <a:r>
              <a:rPr lang="bg-BG" dirty="0" smtClean="0"/>
              <a:t>На следващия ден в училище се обсъжда домашната работа, а останалото време се използва за дискусии, разяснения и развиване на комуникативните умения на учениците, решаване на проблеми, критическо мислене и др.</a:t>
            </a:r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002060"/>
                </a:solidFill>
              </a:rPr>
              <a:t>Полезни сайтове и инструменти за обърната класна стая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hlinkClick r:id="rId2"/>
              </a:rPr>
              <a:t>http://screencast-o-matic.com/home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3"/>
              </a:rPr>
              <a:t>https://www.edmodo.com/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http://www.voki.com/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5"/>
              </a:rPr>
              <a:t>http://ed.ted.com/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6"/>
              </a:rPr>
              <a:t>http://en.educaplay.com/en/learningresources/2076701/have_has_got.htm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b="1" dirty="0" smtClean="0">
                <a:solidFill>
                  <a:srgbClr val="002060"/>
                </a:solidFill>
              </a:rPr>
              <a:t>И още за </a:t>
            </a:r>
            <a:r>
              <a:rPr lang="en-US" b="1" dirty="0" err="1" smtClean="0">
                <a:solidFill>
                  <a:srgbClr val="002060"/>
                </a:solidFill>
              </a:rPr>
              <a:t>Edmodo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844824"/>
            <a:ext cx="8503920" cy="4254224"/>
          </a:xfrm>
        </p:spPr>
        <p:txBody>
          <a:bodyPr>
            <a:normAutofit fontScale="70000" lnSpcReduction="20000"/>
          </a:bodyPr>
          <a:lstStyle/>
          <a:p>
            <a:r>
              <a:rPr lang="bg-BG" dirty="0" smtClean="0"/>
              <a:t>Edmodo</a:t>
            </a:r>
            <a:r>
              <a:rPr lang="en-US" dirty="0" smtClean="0"/>
              <a:t> (</a:t>
            </a:r>
            <a:r>
              <a:rPr lang="en-US" dirty="0" smtClean="0">
                <a:hlinkClick r:id="rId2"/>
              </a:rPr>
              <a:t>https://www.edmodo.com/</a:t>
            </a:r>
            <a:r>
              <a:rPr lang="en-US" dirty="0" smtClean="0"/>
              <a:t>) </a:t>
            </a:r>
            <a:r>
              <a:rPr lang="bg-BG" dirty="0" smtClean="0"/>
              <a:t> е безплатен сайт, който се използва за образователни цели. След създаването на клас(група),  учителите го използват</a:t>
            </a:r>
            <a:r>
              <a:rPr lang="en-US" dirty="0" smtClean="0"/>
              <a:t>,</a:t>
            </a:r>
            <a:r>
              <a:rPr lang="bg-BG" dirty="0" smtClean="0"/>
              <a:t> за да проследят напредъка на учениците си, да общуват с тях, да споделят учебни материали, да възложат домашна работа и т.н. Достъп до даден клас (група) имат само учениците поканени чрез код от учителя. </a:t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>Един учител може да види резултатите на всеки ученик, както и да анализира резултатите на целия клас. Те са показани в диаграма.</a:t>
            </a:r>
            <a:br>
              <a:rPr lang="bg-BG" dirty="0" smtClean="0"/>
            </a:br>
            <a:r>
              <a:rPr lang="bg-BG" dirty="0" smtClean="0"/>
              <a:t>Учителите могат да създават викторини, тестове с различен формат и да задават  време за отговор. Едмодо има функцията да показва на учениците техния резултат веднага след като са направили теста. След това учителят може да добави коментар  в писмена форма.</a:t>
            </a:r>
            <a:br>
              <a:rPr lang="bg-BG" dirty="0" smtClean="0"/>
            </a:br>
            <a:r>
              <a:rPr lang="bg-BG" dirty="0" smtClean="0"/>
              <a:t>Само учителят, който е създал теста и ученикът, който го е направил  могат  да видят резултата. Учениците  не могат да видят резултатите на своите съученици.</a:t>
            </a:r>
            <a:br>
              <a:rPr lang="bg-BG" dirty="0" smtClean="0"/>
            </a:br>
            <a:endParaRPr lang="bg-BG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b="1" dirty="0" smtClean="0">
                <a:solidFill>
                  <a:srgbClr val="002060"/>
                </a:solidFill>
              </a:rPr>
              <a:t>И още полезни сайтове и платформи</a:t>
            </a:r>
            <a:endParaRPr lang="bg-BG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http://www.kizoa.com/</a:t>
            </a:r>
            <a:endParaRPr lang="bg-BG" dirty="0" smtClean="0"/>
          </a:p>
          <a:p>
            <a:endParaRPr lang="bg-BG" dirty="0" smtClean="0"/>
          </a:p>
          <a:p>
            <a:r>
              <a:rPr lang="en-US" dirty="0" smtClean="0">
                <a:hlinkClick r:id="rId3"/>
              </a:rPr>
              <a:t>http://www.padlet.com/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http://l.georges.online.fr/tools/cloze.html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5"/>
              </a:rPr>
              <a:t>http://www.dvolver.com/moviemaker/make.html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6"/>
              </a:rPr>
              <a:t>https://animoto.com/education/classroom</a:t>
            </a:r>
            <a:endParaRPr lang="en-US" dirty="0" smtClean="0"/>
          </a:p>
          <a:p>
            <a:endParaRPr lang="bg-B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371600" y="2924944"/>
            <a:ext cx="6400800" cy="2880320"/>
          </a:xfrm>
        </p:spPr>
        <p:txBody>
          <a:bodyPr>
            <a:noAutofit/>
          </a:bodyPr>
          <a:lstStyle/>
          <a:p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Технологиите са само инструмент.</a:t>
            </a:r>
            <a:b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bg-BG" sz="1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Във всяко нещо трябва да има умереност.</a:t>
            </a:r>
          </a:p>
          <a:p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18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bg-BG" sz="1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Изготвил</a:t>
            </a:r>
            <a:r>
              <a:rPr lang="bg-BG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Десислава Бойчева</a:t>
            </a:r>
            <a:br>
              <a:rPr lang="bg-BG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bg-BG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Учител по английски език</a:t>
            </a:r>
            <a:endParaRPr lang="bg-BG" sz="1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247800"/>
          </a:xfrm>
        </p:spPr>
        <p:txBody>
          <a:bodyPr/>
          <a:lstStyle/>
          <a:p>
            <a:r>
              <a:rPr lang="bg-BG" b="1" dirty="0" smtClean="0">
                <a:solidFill>
                  <a:srgbClr val="FF0000"/>
                </a:solidFill>
              </a:rPr>
              <a:t>И нека не забравяме</a:t>
            </a:r>
            <a:endParaRPr lang="bg-BG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208</TotalTime>
  <Words>382</Words>
  <Application>Microsoft Office PowerPoint</Application>
  <PresentationFormat>Презентация на цял екран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Civic</vt:lpstr>
      <vt:lpstr>  Technology in the Classroom Технологиите в класната стая</vt:lpstr>
      <vt:lpstr>“Да” на технологиите в училище</vt:lpstr>
      <vt:lpstr>Гугъл документи</vt:lpstr>
      <vt:lpstr>Обърната (изнесена) класна стая</vt:lpstr>
      <vt:lpstr>Полезни сайтове и инструменти за обърната класна стая</vt:lpstr>
      <vt:lpstr>И още за Edmodo</vt:lpstr>
      <vt:lpstr>И още полезни сайтове и платформи</vt:lpstr>
      <vt:lpstr>И нека не забравяме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Technology in the Classroom</dc:title>
  <dc:creator>boiko</dc:creator>
  <cp:lastModifiedBy>p</cp:lastModifiedBy>
  <cp:revision>54</cp:revision>
  <dcterms:created xsi:type="dcterms:W3CDTF">2015-12-02T09:19:16Z</dcterms:created>
  <dcterms:modified xsi:type="dcterms:W3CDTF">2016-01-22T14:39:35Z</dcterms:modified>
</cp:coreProperties>
</file>